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8"/>
  </p:notesMasterIdLst>
  <p:handoutMasterIdLst>
    <p:handoutMasterId r:id="rId9"/>
  </p:handoutMasterIdLst>
  <p:sldIdLst>
    <p:sldId id="257" r:id="rId2"/>
    <p:sldId id="262" r:id="rId3"/>
    <p:sldId id="258" r:id="rId4"/>
    <p:sldId id="259" r:id="rId5"/>
    <p:sldId id="260" r:id="rId6"/>
    <p:sldId id="261" r:id="rId7"/>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640">
          <p15:clr>
            <a:srgbClr val="A4A3A4"/>
          </p15:clr>
        </p15:guide>
        <p15:guide id="3" pos="2549">
          <p15:clr>
            <a:srgbClr val="A4A3A4"/>
          </p15:clr>
        </p15:guide>
        <p15:guide id="4" pos="26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08"/>
        <p:guide pos="5640"/>
        <p:guide pos="2549"/>
        <p:guide pos="261"/>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a:xfrm>
            <a:off x="2247900" y="728663"/>
            <a:ext cx="2825750" cy="2119312"/>
          </a:xfrm>
          <a:ln/>
        </p:spPr>
      </p:sp>
      <p:sp>
        <p:nvSpPr>
          <p:cNvPr id="921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37059258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2247900" y="728663"/>
            <a:ext cx="2825750" cy="2119312"/>
          </a:xfrm>
          <a:ln/>
        </p:spPr>
      </p:sp>
      <p:sp>
        <p:nvSpPr>
          <p:cNvPr id="1024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t>Discuss any issues the students might be having with the new concepts they learned thus fare in the course.</a:t>
            </a:r>
          </a:p>
          <a:p>
            <a:pPr eaLnBrk="1" hangingPunct="1"/>
            <a:endParaRPr lang="en-US"/>
          </a:p>
          <a:p>
            <a:r>
              <a:rPr lang="en-US"/>
              <a:t>PSP2 and PSP2.1 Common Errors:</a:t>
            </a:r>
          </a:p>
          <a:p>
            <a:pPr>
              <a:buFontTx/>
              <a:buChar char="•"/>
            </a:pPr>
            <a:r>
              <a:rPr lang="en-US"/>
              <a:t> Design and Code Reviews</a:t>
            </a:r>
          </a:p>
          <a:p>
            <a:pPr>
              <a:buFontTx/>
              <a:buChar char="•"/>
            </a:pPr>
            <a:r>
              <a:rPr lang="en-US"/>
              <a:t> review rate &gt; 200 LOC/hr</a:t>
            </a:r>
          </a:p>
          <a:p>
            <a:pPr>
              <a:buFontTx/>
              <a:buChar char="•"/>
            </a:pPr>
            <a:r>
              <a:rPr lang="en-US"/>
              <a:t> review time &lt; 50% of development time (e.g. 50 min in code and less than</a:t>
            </a:r>
          </a:p>
          <a:p>
            <a:pPr>
              <a:buFontTx/>
              <a:buChar char="•"/>
            </a:pPr>
            <a:r>
              <a:rPr lang="en-US"/>
              <a:t> 25 minutes in code review)</a:t>
            </a:r>
          </a:p>
          <a:p>
            <a:pPr>
              <a:buFontTx/>
              <a:buChar char="•"/>
            </a:pPr>
            <a:r>
              <a:rPr lang="en-US"/>
              <a:t> review checklists not detailed enough</a:t>
            </a:r>
          </a:p>
          <a:p>
            <a:pPr>
              <a:buFontTx/>
              <a:buChar char="•"/>
            </a:pPr>
            <a:r>
              <a:rPr lang="en-US"/>
              <a:t> not taking a break before starting a review not reviewing on paper reviewing at the wrong time of day relying on test to remove a high percentage of code defects</a:t>
            </a:r>
          </a:p>
          <a:p>
            <a:pPr>
              <a:buFontTx/>
              <a:buChar char="•"/>
            </a:pPr>
            <a:r>
              <a:rPr lang="en-US"/>
              <a:t> Checklists are not maintained (You could ask them to provide some kind of change log)</a:t>
            </a:r>
          </a:p>
          <a:p>
            <a:pPr eaLnBrk="1" hangingPunct="1"/>
            <a:endParaRPr lang="en-US"/>
          </a:p>
          <a:p>
            <a:pPr eaLnBrk="1" hangingPunct="1"/>
            <a:r>
              <a:rPr lang="en-US"/>
              <a:t>Common Errors with PSP2.1 Designs</a:t>
            </a:r>
          </a:p>
          <a:p>
            <a:pPr>
              <a:buFontTx/>
              <a:buChar char="•"/>
            </a:pPr>
            <a:r>
              <a:rPr lang="en-US"/>
              <a:t> design time is less than code time</a:t>
            </a:r>
          </a:p>
          <a:p>
            <a:pPr>
              <a:buFontTx/>
              <a:buChar char="•"/>
            </a:pPr>
            <a:r>
              <a:rPr lang="en-US"/>
              <a:t> not using the templates</a:t>
            </a:r>
          </a:p>
          <a:p>
            <a:pPr>
              <a:buFontTx/>
              <a:buChar char="•"/>
            </a:pPr>
            <a:r>
              <a:rPr lang="en-US"/>
              <a:t> operation scenario and test report not complimentary</a:t>
            </a:r>
          </a:p>
          <a:p>
            <a:pPr>
              <a:buFontTx/>
              <a:buChar char="•"/>
            </a:pPr>
            <a:r>
              <a:rPr lang="en-US"/>
              <a:t> Designs are superficial, cannot be verified</a:t>
            </a:r>
          </a:p>
          <a:p>
            <a:pPr>
              <a:buFontTx/>
              <a:buChar char="•"/>
            </a:pPr>
            <a:r>
              <a:rPr lang="en-US"/>
              <a:t> Logic template is too close to code (back to designing while coding) </a:t>
            </a:r>
          </a:p>
          <a:p>
            <a:pPr>
              <a:buFontTx/>
              <a:buChar char="•"/>
            </a:pPr>
            <a:r>
              <a:rPr lang="en-US"/>
              <a:t> Operational scenario not mapped to test cases</a:t>
            </a:r>
          </a:p>
          <a:p>
            <a:pPr eaLnBrk="1" hangingPunct="1"/>
            <a:endParaRPr lang="en-US"/>
          </a:p>
        </p:txBody>
      </p:sp>
    </p:spTree>
    <p:extLst>
      <p:ext uri="{BB962C8B-B14F-4D97-AF65-F5344CB8AC3E}">
        <p14:creationId xmlns:p14="http://schemas.microsoft.com/office/powerpoint/2010/main" val="3366689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xfrm>
            <a:off x="2286000" y="728663"/>
            <a:ext cx="2778125" cy="2082800"/>
          </a:xfrm>
          <a:ln/>
        </p:spPr>
      </p:sp>
      <p:sp>
        <p:nvSpPr>
          <p:cNvPr id="11267" name="Rectangle 3"/>
          <p:cNvSpPr>
            <a:spLocks noGrp="1" noChangeArrowheads="1"/>
          </p:cNvSpPr>
          <p:nvPr>
            <p:ph type="body" idx="1"/>
          </p:nvPr>
        </p:nvSpPr>
        <p:spPr>
          <a:xfrm>
            <a:off x="972871" y="3060060"/>
            <a:ext cx="5369461" cy="5818469"/>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t>Open the instructor</a:t>
            </a:r>
            <a:r>
              <a:rPr lang="ja-JP" altLang="en-US"/>
              <a:t>’</a:t>
            </a:r>
            <a:r>
              <a:rPr lang="en-US"/>
              <a:t>s tool and walk through the graphs of interest. Don</a:t>
            </a:r>
            <a:r>
              <a:rPr lang="ja-JP" altLang="en-US"/>
              <a:t>’</a:t>
            </a:r>
            <a:r>
              <a:rPr lang="en-US"/>
              <a:t>t spend too much time on graphs that haven</a:t>
            </a:r>
            <a:r>
              <a:rPr lang="ja-JP" altLang="en-US"/>
              <a:t>’</a:t>
            </a:r>
            <a:r>
              <a:rPr lang="en-US"/>
              <a:t>t really changed since yesterday.</a:t>
            </a:r>
          </a:p>
          <a:p>
            <a:pPr eaLnBrk="1" hangingPunct="1"/>
            <a:endParaRPr lang="en-US"/>
          </a:p>
          <a:p>
            <a:pPr eaLnBrk="1" hangingPunct="1"/>
            <a:r>
              <a:rPr lang="en-US"/>
              <a:t>NOTE: You should review these graphs prior to starting the course in order to identify your talking points. Try to point out interesting trends and outliers.  Focus on analyzing the graphs, not just reading them to the class.  The students will need to understand the difference between just reading a graph and analyzing one in order to create a good Performance Analysis Report at the end of this course.</a:t>
            </a:r>
          </a:p>
          <a:p>
            <a:pPr eaLnBrk="1" hangingPunct="1"/>
            <a:endParaRPr lang="en-US"/>
          </a:p>
          <a:p>
            <a:pPr eaLnBrk="1" hangingPunct="1"/>
            <a:r>
              <a:rPr lang="en-US"/>
              <a:t>NOTE: This is same list of graphs from PSP Fundamentals.  No new graphs will be added until day 4, because the remaining graphs involve quality and quality will not be discussed until day 3.</a:t>
            </a:r>
          </a:p>
        </p:txBody>
      </p:sp>
    </p:spTree>
    <p:extLst>
      <p:ext uri="{BB962C8B-B14F-4D97-AF65-F5344CB8AC3E}">
        <p14:creationId xmlns:p14="http://schemas.microsoft.com/office/powerpoint/2010/main" val="1201219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xfrm>
            <a:off x="2109788" y="646113"/>
            <a:ext cx="2870200" cy="2152650"/>
          </a:xfrm>
          <a:ln cap="flat"/>
        </p:spPr>
      </p:sp>
      <p:sp>
        <p:nvSpPr>
          <p:cNvPr id="12291" name="Rectangle 3"/>
          <p:cNvSpPr>
            <a:spLocks noGrp="1" noChangeArrowheads="1"/>
          </p:cNvSpPr>
          <p:nvPr>
            <p:ph type="body" idx="1"/>
          </p:nvPr>
        </p:nvSpPr>
        <p:spPr>
          <a:xfrm>
            <a:off x="596066" y="2922946"/>
            <a:ext cx="6134438" cy="610560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8006" tIns="49894" rIns="98006" bIns="49894"/>
          <a:lstStyle/>
          <a:p>
            <a:pPr defTabSz="967457"/>
            <a:endParaRPr lang="en-US"/>
          </a:p>
        </p:txBody>
      </p:sp>
    </p:spTree>
    <p:extLst>
      <p:ext uri="{BB962C8B-B14F-4D97-AF65-F5344CB8AC3E}">
        <p14:creationId xmlns:p14="http://schemas.microsoft.com/office/powerpoint/2010/main" val="5416016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xfrm>
            <a:off x="2297113" y="720725"/>
            <a:ext cx="2776537" cy="2081213"/>
          </a:xfrm>
          <a:ln/>
        </p:spPr>
      </p:sp>
      <p:sp>
        <p:nvSpPr>
          <p:cNvPr id="13315" name="Rectangle 3"/>
          <p:cNvSpPr>
            <a:spLocks noGrp="1" noChangeArrowheads="1"/>
          </p:cNvSpPr>
          <p:nvPr>
            <p:ph type="body" idx="1"/>
          </p:nvPr>
        </p:nvSpPr>
        <p:spPr>
          <a:xfrm>
            <a:off x="401168" y="3060061"/>
            <a:ext cx="6512867" cy="582008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19234599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spTree>
    <p:extLst>
      <p:ext uri="{BB962C8B-B14F-4D97-AF65-F5344CB8AC3E}">
        <p14:creationId xmlns:p14="http://schemas.microsoft.com/office/powerpoint/2010/main" val="188956303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2571774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2612689"/>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1475469154"/>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668000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8451328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Drag picture to placeholder or click icon to add</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5120513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1" name="Rectangle 10"/>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277535462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Header photo">
    <p:bg>
      <p:bgPr>
        <a:solidFill>
          <a:schemeClr val="bg1"/>
        </a:solidFill>
        <a:effectLst/>
      </p:bgPr>
    </p:bg>
    <p:spTree>
      <p:nvGrpSpPr>
        <p:cNvPr id="1" name=""/>
        <p:cNvGrpSpPr/>
        <p:nvPr/>
      </p:nvGrpSpPr>
      <p:grpSpPr>
        <a:xfrm>
          <a:off x="0" y="0"/>
          <a:ext cx="0" cy="0"/>
          <a:chOff x="0" y="0"/>
          <a:chExt cx="0" cy="0"/>
        </a:xfrm>
      </p:grpSpPr>
      <p:pic>
        <p:nvPicPr>
          <p:cNvPr id="11" name="Picture 10"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651502" y="0"/>
            <a:ext cx="3467009" cy="6336792"/>
          </a:xfrm>
          <a:prstGeom prst="rect">
            <a:avLst/>
          </a:prstGeom>
        </p:spPr>
      </p:pic>
      <p:sp>
        <p:nvSpPr>
          <p:cNvPr id="10" name="Rectangle 9"/>
          <p:cNvSpPr/>
          <p:nvPr userDrawn="1"/>
        </p:nvSpPr>
        <p:spPr bwMode="auto">
          <a:xfrm>
            <a:off x="2" y="-17418"/>
            <a:ext cx="6057898"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657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4" y="3109372"/>
            <a:ext cx="5148793"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6" name="Rectangle 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673860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Section Header plain">
    <p:bg>
      <p:bgPr>
        <a:solidFill>
          <a:schemeClr val="bg1"/>
        </a:solidFill>
        <a:effectLst/>
      </p:bgPr>
    </p:bg>
    <p:spTree>
      <p:nvGrpSpPr>
        <p:cNvPr id="1" name=""/>
        <p:cNvGrpSpPr/>
        <p:nvPr/>
      </p:nvGrpSpPr>
      <p:grpSpPr>
        <a:xfrm>
          <a:off x="0" y="0"/>
          <a:ext cx="0" cy="0"/>
          <a:chOff x="0" y="0"/>
          <a:chExt cx="0" cy="0"/>
        </a:xfrm>
      </p:grpSpPr>
      <p:pic>
        <p:nvPicPr>
          <p:cNvPr id="10" name="Picture 9"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t="5153" r="5153"/>
          <a:stretch/>
        </p:blipFill>
        <p:spPr>
          <a:xfrm>
            <a:off x="-2" y="0"/>
            <a:ext cx="9180062" cy="6336792"/>
          </a:xfrm>
          <a:prstGeom prst="rect">
            <a:avLst/>
          </a:prstGeom>
        </p:spPr>
      </p:pic>
      <p:sp>
        <p:nvSpPr>
          <p:cNvPr id="12" name="Title 1"/>
          <p:cNvSpPr>
            <a:spLocks noGrp="1"/>
          </p:cNvSpPr>
          <p:nvPr>
            <p:ph type="title" hasCustomPrompt="1"/>
          </p:nvPr>
        </p:nvSpPr>
        <p:spPr>
          <a:xfrm>
            <a:off x="396875" y="2791271"/>
            <a:ext cx="5127625" cy="282129"/>
          </a:xfrm>
          <a:prstGeom prst="rect">
            <a:avLst/>
          </a:prstGeom>
        </p:spPr>
        <p:txBody>
          <a:bodyPr lIns="0" tIns="0" rIns="0" bIns="0" anchor="b" anchorCtr="0"/>
          <a:lstStyle>
            <a:lvl1pPr algn="l">
              <a:defRPr sz="2000" b="0" cap="none">
                <a:solidFill>
                  <a:schemeClr val="tx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a:xfrm>
            <a:off x="396875" y="3109372"/>
            <a:ext cx="5127626" cy="469900"/>
          </a:xfrm>
          <a:prstGeom prst="rect">
            <a:avLst/>
          </a:prstGeom>
        </p:spPr>
        <p:txBody>
          <a:bodyPr lIns="0" tIns="0" rIns="0" bIns="0"/>
          <a:lstStyle>
            <a:lvl1pPr>
              <a:defRPr sz="3200" b="1">
                <a:solidFill>
                  <a:schemeClr val="tx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4"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5" name="TextBox 14"/>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8334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313993450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6069860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59097609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6308010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6491321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71188557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878305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18306865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Tree>
    <p:extLst>
      <p:ext uri="{BB962C8B-B14F-4D97-AF65-F5344CB8AC3E}">
        <p14:creationId xmlns:p14="http://schemas.microsoft.com/office/powerpoint/2010/main" val="199205768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680" r:id="rId15"/>
    <p:sldLayoutId id="2147483676" r:id="rId16"/>
    <p:sldLayoutId id="2147483662" r:id="rId17"/>
    <p:sldLayoutId id="2147483664" r:id="rId18"/>
    <p:sldLayoutId id="2147483672" r:id="rId19"/>
    <p:sldLayoutId id="2147483673" r:id="rId20"/>
    <p:sldLayoutId id="2147483677" r:id="rId21"/>
    <p:sldLayoutId id="2147483678" r:id="rId22"/>
    <p:sldLayoutId id="2147483679" r:id="rId23"/>
    <p:sldLayoutId id="2147483674" r:id="rId24"/>
    <p:sldLayoutId id="2147483675" r:id="rId25"/>
    <p:sldLayoutId id="2147483684" r:id="rId26"/>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D3%20L6%20Understanding%20and%20Improving%20Quality%20Performance.ppt"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hyperlink" Target="D3%20ASGKIT%20PROG7.doc" TargetMode="External"/><Relationship Id="rId4" Type="http://schemas.openxmlformats.org/officeDocument/2006/relationships/hyperlink" Target="D3%20L7%20Planning%20and%20Tracking%20Quality.ppt"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Grp="1" noChangeArrowheads="1"/>
          </p:cNvSpPr>
          <p:nvPr>
            <p:ph type="ctrTitle"/>
          </p:nvPr>
        </p:nvSpPr>
        <p:spPr>
          <a:noFill/>
        </p:spPr>
        <p:txBody>
          <a:bodyPr>
            <a:normAutofit/>
          </a:bodyPr>
          <a:lstStyle/>
          <a:p>
            <a:pPr eaLnBrk="1" hangingPunct="1"/>
            <a:r>
              <a:rPr lang="en-US" sz="2000" dirty="0">
                <a:latin typeface="Arial" charset="0"/>
              </a:rPr>
              <a:t>PSP </a:t>
            </a:r>
            <a:r>
              <a:rPr lang="en-US" sz="2000" dirty="0" smtClean="0">
                <a:latin typeface="Arial" charset="0"/>
              </a:rPr>
              <a:t>Advanced</a:t>
            </a:r>
            <a:r>
              <a:rPr lang="en-US" dirty="0">
                <a:latin typeface="Arial" charset="0"/>
              </a:rPr>
              <a:t/>
            </a:r>
            <a:br>
              <a:rPr lang="en-US" dirty="0">
                <a:latin typeface="Arial" charset="0"/>
              </a:rPr>
            </a:br>
            <a:r>
              <a:rPr lang="en-US" dirty="0">
                <a:latin typeface="Arial" charset="0"/>
              </a:rPr>
              <a:t>Day Three Agenda </a:t>
            </a:r>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val="36204447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atin typeface="Arial" charset="0"/>
              </a:rPr>
              <a:t>Class Discussion</a:t>
            </a:r>
          </a:p>
        </p:txBody>
      </p:sp>
      <p:sp>
        <p:nvSpPr>
          <p:cNvPr id="4099" name="Rectangle 3"/>
          <p:cNvSpPr>
            <a:spLocks noGrp="1" noChangeArrowheads="1"/>
          </p:cNvSpPr>
          <p:nvPr>
            <p:ph idx="1"/>
          </p:nvPr>
        </p:nvSpPr>
        <p:spPr/>
        <p:txBody>
          <a:bodyPr/>
          <a:lstStyle/>
          <a:p>
            <a:pPr marL="0" indent="0" eaLnBrk="1" hangingPunct="1"/>
            <a:r>
              <a:rPr lang="en-US" sz="1900">
                <a:latin typeface="Arial" charset="0"/>
              </a:rPr>
              <a:t>Class discussion</a:t>
            </a:r>
          </a:p>
          <a:p>
            <a:pPr lvl="1" eaLnBrk="1" hangingPunct="1"/>
            <a:endParaRPr lang="en-US" sz="1900">
              <a:latin typeface="Arial" charset="0"/>
            </a:endParaRPr>
          </a:p>
          <a:p>
            <a:pPr lvl="1" eaLnBrk="1" hangingPunct="1"/>
            <a:endParaRPr lang="en-US" sz="1900">
              <a:latin typeface="Arial" charset="0"/>
            </a:endParaRPr>
          </a:p>
          <a:p>
            <a:pPr lvl="1" eaLnBrk="1" hangingPunct="1"/>
            <a:endParaRPr lang="en-US" sz="1900">
              <a:latin typeface="Arial" charset="0"/>
            </a:endParaRPr>
          </a:p>
          <a:p>
            <a:pPr lvl="1" eaLnBrk="1" hangingPunct="1"/>
            <a:endParaRPr lang="en-US" sz="1900">
              <a:latin typeface="Arial" charset="0"/>
            </a:endParaRPr>
          </a:p>
          <a:p>
            <a:pPr lvl="1" eaLnBrk="1" hangingPunct="1"/>
            <a:endParaRPr lang="en-US" sz="1900">
              <a:latin typeface="Arial" charset="0"/>
            </a:endParaRPr>
          </a:p>
          <a:p>
            <a:pPr lvl="1" eaLnBrk="1" hangingPunct="1"/>
            <a:endParaRPr lang="en-US" sz="1900">
              <a:latin typeface="Arial" charset="0"/>
            </a:endParaRPr>
          </a:p>
          <a:p>
            <a:pPr lvl="1" eaLnBrk="1" hangingPunct="1"/>
            <a:endParaRPr lang="en-US" sz="1900">
              <a:latin typeface="Arial" charset="0"/>
            </a:endParaRPr>
          </a:p>
          <a:p>
            <a:pPr marL="0" indent="0" eaLnBrk="1" hangingPunct="1"/>
            <a:endParaRPr lang="en-US" sz="1900">
              <a:latin typeface="Arial" charset="0"/>
            </a:endParaRPr>
          </a:p>
          <a:p>
            <a:pPr marL="0" indent="0" eaLnBrk="1" hangingPunct="1"/>
            <a:r>
              <a:rPr lang="en-US" sz="1900">
                <a:latin typeface="Arial" charset="0"/>
              </a:rPr>
              <a:t>Were you surprised by anything?</a:t>
            </a:r>
          </a:p>
          <a:p>
            <a:pPr marL="0" indent="0" eaLnBrk="1" hangingPunct="1"/>
            <a:r>
              <a:rPr lang="en-US" sz="1900">
                <a:latin typeface="Arial" charset="0"/>
              </a:rPr>
              <a:t>Common process issues</a:t>
            </a:r>
          </a:p>
        </p:txBody>
      </p:sp>
      <p:graphicFrame>
        <p:nvGraphicFramePr>
          <p:cNvPr id="5" name="Table 4"/>
          <p:cNvGraphicFramePr>
            <a:graphicFrameLocks noGrp="1"/>
          </p:cNvGraphicFramePr>
          <p:nvPr>
            <p:extLst>
              <p:ext uri="{D42A27DB-BD31-4B8C-83A1-F6EECF244321}">
                <p14:modId xmlns:p14="http://schemas.microsoft.com/office/powerpoint/2010/main" val="1842455884"/>
              </p:ext>
            </p:extLst>
          </p:nvPr>
        </p:nvGraphicFramePr>
        <p:xfrm>
          <a:off x="414338" y="1600200"/>
          <a:ext cx="8297862" cy="2560635"/>
        </p:xfrm>
        <a:graphic>
          <a:graphicData uri="http://schemas.openxmlformats.org/drawingml/2006/table">
            <a:tbl>
              <a:tblPr firstRow="1" bandRow="1">
                <a:tableStyleId>{69CF1AB2-1976-4502-BF36-3FF5EA218861}</a:tableStyleId>
              </a:tblPr>
              <a:tblGrid>
                <a:gridCol w="4148931"/>
                <a:gridCol w="4148931"/>
              </a:tblGrid>
              <a:tr h="365805">
                <a:tc>
                  <a:txBody>
                    <a:bodyPr/>
                    <a:lstStyle/>
                    <a:p>
                      <a:r>
                        <a:rPr lang="en-US" sz="1800" b="0" dirty="0" smtClean="0">
                          <a:solidFill>
                            <a:schemeClr val="tx1"/>
                          </a:solidFill>
                        </a:rPr>
                        <a:t>Design Templates</a:t>
                      </a:r>
                      <a:endParaRPr lang="en-US" sz="1800" b="0" dirty="0">
                        <a:solidFill>
                          <a:schemeClr val="tx1"/>
                        </a:solidFill>
                      </a:endParaRP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b="0" dirty="0" smtClean="0">
                          <a:solidFill>
                            <a:schemeClr val="tx1"/>
                          </a:solidFill>
                        </a:rPr>
                        <a:t>Design Verification</a:t>
                      </a:r>
                      <a:endParaRPr lang="en-US" sz="1800" b="0" dirty="0">
                        <a:solidFill>
                          <a:schemeClr val="tx1"/>
                        </a:solidFill>
                      </a:endParaRP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65805">
                <a:tc>
                  <a:txBody>
                    <a:bodyPr/>
                    <a:lstStyle/>
                    <a:p>
                      <a:r>
                        <a:rPr lang="en-US" sz="1800" b="0" dirty="0" smtClean="0">
                          <a:solidFill>
                            <a:srgbClr val="FF0000"/>
                          </a:solidFill>
                        </a:rPr>
                        <a:t>PROBE</a:t>
                      </a:r>
                      <a:r>
                        <a:rPr lang="en-US" sz="1800" b="0" baseline="0" dirty="0" smtClean="0">
                          <a:solidFill>
                            <a:srgbClr val="FF0000"/>
                          </a:solidFill>
                        </a:rPr>
                        <a:t> Methods</a:t>
                      </a:r>
                      <a:endParaRPr lang="en-US" sz="1800" b="0" dirty="0">
                        <a:solidFill>
                          <a:srgbClr val="FF0000"/>
                        </a:solidFill>
                      </a:endParaRP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b="0" dirty="0" smtClean="0">
                          <a:solidFill>
                            <a:srgbClr val="FF0000"/>
                          </a:solidFill>
                        </a:rPr>
                        <a:t>Correlation &amp; Significance </a:t>
                      </a:r>
                      <a:endParaRPr lang="en-US" sz="1800" b="0" dirty="0">
                        <a:solidFill>
                          <a:srgbClr val="FF0000"/>
                        </a:solidFill>
                      </a:endParaRP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65805">
                <a:tc>
                  <a:txBody>
                    <a:bodyPr/>
                    <a:lstStyle/>
                    <a:p>
                      <a:r>
                        <a:rPr lang="en-US" sz="1800" b="0" dirty="0" smtClean="0">
                          <a:solidFill>
                            <a:srgbClr val="FF0000"/>
                          </a:solidFill>
                        </a:rPr>
                        <a:t>Prediction Interval</a:t>
                      </a:r>
                      <a:endParaRPr lang="en-US" sz="1800" b="0" dirty="0">
                        <a:solidFill>
                          <a:srgbClr val="FF0000"/>
                        </a:solidFill>
                      </a:endParaRP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b="0" dirty="0" smtClean="0">
                          <a:solidFill>
                            <a:srgbClr val="FF0000"/>
                          </a:solidFill>
                        </a:rPr>
                        <a:t>Confidence Interval</a:t>
                      </a:r>
                      <a:endParaRPr lang="en-US" sz="1800" b="0" dirty="0">
                        <a:solidFill>
                          <a:srgbClr val="FF0000"/>
                        </a:solidFill>
                      </a:endParaRP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65805">
                <a:tc>
                  <a:txBody>
                    <a:bodyPr/>
                    <a:lstStyle/>
                    <a:p>
                      <a:r>
                        <a:rPr lang="en-US" sz="1800" dirty="0" smtClean="0">
                          <a:solidFill>
                            <a:srgbClr val="FF0000"/>
                          </a:solidFill>
                        </a:rPr>
                        <a:t>Size Estimation</a:t>
                      </a:r>
                      <a:endParaRPr lang="en-US" sz="1800" dirty="0">
                        <a:solidFill>
                          <a:srgbClr val="FF0000"/>
                        </a:solidFill>
                      </a:endParaRP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800" dirty="0" smtClean="0">
                          <a:solidFill>
                            <a:srgbClr val="FF0000"/>
                          </a:solidFill>
                        </a:rPr>
                        <a:t>Earned Value</a:t>
                      </a:r>
                      <a:endParaRPr lang="en-US" sz="1800" dirty="0">
                        <a:solidFill>
                          <a:srgbClr val="FF0000"/>
                        </a:solidFill>
                      </a:endParaRP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65805">
                <a:tc>
                  <a:txBody>
                    <a:bodyPr/>
                    <a:lstStyle/>
                    <a:p>
                      <a:r>
                        <a:rPr lang="en-US" sz="1800" dirty="0" smtClean="0">
                          <a:solidFill>
                            <a:srgbClr val="FF0000"/>
                          </a:solidFill>
                        </a:rPr>
                        <a:t>Planning Performance</a:t>
                      </a:r>
                      <a:endParaRPr lang="en-US" sz="1800" dirty="0">
                        <a:solidFill>
                          <a:srgbClr val="FF0000"/>
                        </a:solidFill>
                      </a:endParaRP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endParaRPr lang="en-US" sz="1800" dirty="0">
                        <a:solidFill>
                          <a:srgbClr val="FF0000"/>
                        </a:solidFill>
                      </a:endParaRP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65805">
                <a:tc>
                  <a:txBody>
                    <a:bodyPr/>
                    <a:lstStyle/>
                    <a:p>
                      <a:endParaRPr lang="en-US" sz="1800" dirty="0"/>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endParaRPr lang="en-US" sz="1800" dirty="0"/>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65805">
                <a:tc>
                  <a:txBody>
                    <a:bodyPr/>
                    <a:lstStyle/>
                    <a:p>
                      <a:endParaRPr lang="en-US" sz="1800" dirty="0">
                        <a:solidFill>
                          <a:srgbClr val="FF0000"/>
                        </a:solidFill>
                      </a:endParaRP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endParaRPr lang="en-US" sz="1800" dirty="0">
                        <a:solidFill>
                          <a:srgbClr val="FF0000"/>
                        </a:solidFill>
                      </a:endParaRPr>
                    </a:p>
                  </a:txBody>
                  <a:tcPr marL="91438" marR="91438" marT="45726" marB="45726">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29018030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latin typeface="Arial" charset="0"/>
              </a:rPr>
              <a:t>Class Data Review</a:t>
            </a:r>
          </a:p>
        </p:txBody>
      </p:sp>
      <p:sp>
        <p:nvSpPr>
          <p:cNvPr id="2" name="Content Placeholder 1"/>
          <p:cNvSpPr>
            <a:spLocks noGrp="1"/>
          </p:cNvSpPr>
          <p:nvPr>
            <p:ph idx="1"/>
          </p:nvPr>
        </p:nvSpPr>
        <p:spPr/>
        <p:txBody>
          <a:bodyPr/>
          <a:lstStyle/>
          <a:p>
            <a:endParaRPr lang="en-US"/>
          </a:p>
        </p:txBody>
      </p:sp>
      <p:graphicFrame>
        <p:nvGraphicFramePr>
          <p:cNvPr id="5" name="Table 4"/>
          <p:cNvGraphicFramePr>
            <a:graphicFrameLocks noGrp="1"/>
          </p:cNvGraphicFramePr>
          <p:nvPr>
            <p:extLst>
              <p:ext uri="{D42A27DB-BD31-4B8C-83A1-F6EECF244321}">
                <p14:modId xmlns:p14="http://schemas.microsoft.com/office/powerpoint/2010/main" val="2351907846"/>
              </p:ext>
            </p:extLst>
          </p:nvPr>
        </p:nvGraphicFramePr>
        <p:xfrm>
          <a:off x="414338" y="1123951"/>
          <a:ext cx="8297862" cy="4895851"/>
        </p:xfrm>
        <a:graphic>
          <a:graphicData uri="http://schemas.openxmlformats.org/drawingml/2006/table">
            <a:tbl>
              <a:tblPr firstRow="1" bandRow="1">
                <a:tableStyleId>{69CF1AB2-1976-4502-BF36-3FF5EA218861}</a:tableStyleId>
              </a:tblPr>
              <a:tblGrid>
                <a:gridCol w="4148931"/>
                <a:gridCol w="4148931"/>
              </a:tblGrid>
              <a:tr h="350045">
                <a:tc>
                  <a:txBody>
                    <a:bodyPr/>
                    <a:lstStyle/>
                    <a:p>
                      <a:r>
                        <a:rPr lang="en-US" sz="1600" b="0" dirty="0" smtClean="0">
                          <a:latin typeface="Arial"/>
                          <a:cs typeface="Arial"/>
                        </a:rPr>
                        <a:t>Number of assignment submitted</a:t>
                      </a:r>
                      <a:endParaRPr lang="en-US" sz="16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b="0" dirty="0" smtClean="0">
                          <a:latin typeface="Arial"/>
                          <a:cs typeface="Arial"/>
                        </a:rPr>
                        <a:t>Defects</a:t>
                      </a:r>
                      <a:r>
                        <a:rPr lang="en-US" sz="1600" b="0" baseline="0" dirty="0" smtClean="0">
                          <a:latin typeface="Arial"/>
                          <a:cs typeface="Arial"/>
                        </a:rPr>
                        <a:t> found in design review</a:t>
                      </a:r>
                      <a:endParaRPr lang="en-US" sz="16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0045">
                <a:tc>
                  <a:txBody>
                    <a:bodyPr/>
                    <a:lstStyle/>
                    <a:p>
                      <a:r>
                        <a:rPr lang="en-US" sz="1600" b="0" dirty="0" smtClean="0">
                          <a:latin typeface="Arial"/>
                          <a:cs typeface="Arial"/>
                        </a:rPr>
                        <a:t>Actual development time</a:t>
                      </a:r>
                      <a:endParaRPr lang="en-US" sz="16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latin typeface="Arial"/>
                          <a:cs typeface="Arial"/>
                        </a:rPr>
                        <a:t>Defects found in code review</a:t>
                      </a:r>
                      <a:endParaRPr lang="en-US" sz="16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0045">
                <a:tc>
                  <a:txBody>
                    <a:bodyPr/>
                    <a:lstStyle/>
                    <a:p>
                      <a:r>
                        <a:rPr lang="en-US" sz="1600" b="0" dirty="0" smtClean="0">
                          <a:latin typeface="Arial"/>
                          <a:cs typeface="Arial"/>
                        </a:rPr>
                        <a:t>Time estimating error</a:t>
                      </a:r>
                      <a:endParaRPr lang="en-US" sz="16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latin typeface="Arial"/>
                          <a:cs typeface="Arial"/>
                        </a:rPr>
                        <a:t>Defects found in compile</a:t>
                      </a:r>
                      <a:endParaRPr lang="en-US" sz="16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45266">
                <a:tc>
                  <a:txBody>
                    <a:bodyPr/>
                    <a:lstStyle/>
                    <a:p>
                      <a:r>
                        <a:rPr lang="en-US" sz="1600" dirty="0" smtClean="0">
                          <a:latin typeface="Arial"/>
                          <a:cs typeface="Arial"/>
                        </a:rPr>
                        <a:t>Design time</a:t>
                      </a:r>
                      <a:endParaRPr lang="en-US" sz="16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latin typeface="Arial"/>
                          <a:cs typeface="Arial"/>
                        </a:rPr>
                        <a:t>Defects</a:t>
                      </a:r>
                      <a:r>
                        <a:rPr lang="en-US" sz="1600" baseline="0" dirty="0" smtClean="0">
                          <a:latin typeface="Arial"/>
                          <a:cs typeface="Arial"/>
                        </a:rPr>
                        <a:t> found in test</a:t>
                      </a:r>
                      <a:endParaRPr lang="en-US" sz="16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0045">
                <a:tc>
                  <a:txBody>
                    <a:bodyPr/>
                    <a:lstStyle/>
                    <a:p>
                      <a:r>
                        <a:rPr lang="en-US" sz="1600" dirty="0" smtClean="0">
                          <a:latin typeface="Arial"/>
                          <a:cs typeface="Arial"/>
                        </a:rPr>
                        <a:t>Compile time</a:t>
                      </a:r>
                      <a:endParaRPr lang="en-US" sz="16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solidFill>
                            <a:schemeClr val="tx1"/>
                          </a:solidFill>
                          <a:latin typeface="Arial"/>
                          <a:cs typeface="Arial"/>
                        </a:rPr>
                        <a:t>Yield</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0045">
                <a:tc>
                  <a:txBody>
                    <a:bodyPr/>
                    <a:lstStyle/>
                    <a:p>
                      <a:r>
                        <a:rPr lang="en-US" sz="1600" dirty="0" smtClean="0">
                          <a:latin typeface="Arial"/>
                          <a:cs typeface="Arial"/>
                        </a:rPr>
                        <a:t>Test time</a:t>
                      </a:r>
                      <a:endParaRPr lang="en-US" sz="16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solidFill>
                            <a:schemeClr val="tx1"/>
                          </a:solidFill>
                          <a:latin typeface="Arial"/>
                          <a:cs typeface="Arial"/>
                        </a:rPr>
                        <a:t>Productivity</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0045">
                <a:tc>
                  <a:txBody>
                    <a:bodyPr/>
                    <a:lstStyle/>
                    <a:p>
                      <a:r>
                        <a:rPr lang="en-US" sz="1600" dirty="0" smtClean="0">
                          <a:solidFill>
                            <a:schemeClr val="tx1"/>
                          </a:solidFill>
                          <a:latin typeface="Arial"/>
                          <a:cs typeface="Arial"/>
                        </a:rPr>
                        <a:t>Actual size</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r>
                        <a:rPr lang="en-US" sz="1600" dirty="0" smtClean="0">
                          <a:solidFill>
                            <a:schemeClr val="tx1"/>
                          </a:solidFill>
                          <a:latin typeface="Arial"/>
                          <a:cs typeface="Arial"/>
                        </a:rPr>
                        <a:t>Yield vs. Productivity</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0045">
                <a:tc>
                  <a:txBody>
                    <a:bodyPr/>
                    <a:lstStyle/>
                    <a:p>
                      <a:r>
                        <a:rPr lang="en-US" sz="1600" dirty="0" smtClean="0">
                          <a:solidFill>
                            <a:schemeClr val="tx1"/>
                          </a:solidFill>
                          <a:latin typeface="Arial"/>
                          <a:cs typeface="Arial"/>
                        </a:rPr>
                        <a:t>Size estimating error</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endParaRPr lang="en-US" sz="16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0045">
                <a:tc>
                  <a:txBody>
                    <a:bodyPr/>
                    <a:lstStyle/>
                    <a:p>
                      <a:r>
                        <a:rPr lang="en-US" sz="1600" dirty="0" smtClean="0">
                          <a:solidFill>
                            <a:schemeClr val="tx1"/>
                          </a:solidFill>
                          <a:latin typeface="Arial"/>
                          <a:cs typeface="Arial"/>
                        </a:rPr>
                        <a:t>Size vs. development</a:t>
                      </a:r>
                      <a:r>
                        <a:rPr lang="en-US" sz="1600" baseline="0" dirty="0" smtClean="0">
                          <a:solidFill>
                            <a:schemeClr val="tx1"/>
                          </a:solidFill>
                          <a:latin typeface="Arial"/>
                          <a:cs typeface="Arial"/>
                        </a:rPr>
                        <a:t> time</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endParaRPr lang="en-US" sz="160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0045">
                <a:tc>
                  <a:txBody>
                    <a:bodyPr/>
                    <a:lstStyle/>
                    <a:p>
                      <a:r>
                        <a:rPr lang="en-US" sz="1600" dirty="0" smtClean="0">
                          <a:solidFill>
                            <a:schemeClr val="tx1"/>
                          </a:solidFill>
                          <a:latin typeface="Arial"/>
                          <a:cs typeface="Arial"/>
                        </a:rPr>
                        <a:t>Total defects</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endParaRPr lang="en-US" sz="1600" dirty="0">
                        <a:solidFill>
                          <a:srgbClr val="FF0000"/>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0045">
                <a:tc>
                  <a:txBody>
                    <a:bodyPr/>
                    <a:lstStyle/>
                    <a:p>
                      <a:r>
                        <a:rPr lang="en-US" sz="1600" dirty="0" smtClean="0">
                          <a:solidFill>
                            <a:schemeClr val="tx1"/>
                          </a:solidFill>
                          <a:latin typeface="Arial"/>
                          <a:cs typeface="Arial"/>
                        </a:rPr>
                        <a:t>Defects injected in design</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endParaRPr lang="en-US" sz="1600" dirty="0">
                        <a:solidFill>
                          <a:srgbClr val="FF0000"/>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0045">
                <a:tc>
                  <a:txBody>
                    <a:bodyPr/>
                    <a:lstStyle/>
                    <a:p>
                      <a:r>
                        <a:rPr lang="en-US" sz="1600" dirty="0" smtClean="0">
                          <a:solidFill>
                            <a:schemeClr val="tx1"/>
                          </a:solidFill>
                          <a:latin typeface="Arial"/>
                          <a:cs typeface="Arial"/>
                        </a:rPr>
                        <a:t>Defect injected in coding</a:t>
                      </a:r>
                      <a:endParaRPr lang="en-US" sz="1600" dirty="0">
                        <a:solidFill>
                          <a:schemeClr val="tx1"/>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endParaRPr lang="en-US" sz="1600" dirty="0">
                        <a:solidFill>
                          <a:srgbClr val="FF0000"/>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0045">
                <a:tc>
                  <a:txBody>
                    <a:bodyPr/>
                    <a:lstStyle/>
                    <a:p>
                      <a:r>
                        <a:rPr lang="en-US" sz="1600" b="0" dirty="0" smtClean="0">
                          <a:latin typeface="Arial"/>
                          <a:cs typeface="Arial"/>
                        </a:rPr>
                        <a:t>Defect removal rates</a:t>
                      </a:r>
                      <a:endParaRPr lang="en-US" sz="16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endParaRPr lang="en-US" sz="1600" dirty="0">
                        <a:solidFill>
                          <a:srgbClr val="FF0000"/>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r h="350045">
                <a:tc>
                  <a:txBody>
                    <a:bodyPr/>
                    <a:lstStyle/>
                    <a:p>
                      <a:r>
                        <a:rPr lang="en-US" sz="1600" b="0" dirty="0" smtClean="0">
                          <a:latin typeface="Arial"/>
                          <a:cs typeface="Arial"/>
                        </a:rPr>
                        <a:t>Compile vs. test defects</a:t>
                      </a:r>
                      <a:endParaRPr lang="en-US" sz="1600" b="0" dirty="0">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c>
                  <a:txBody>
                    <a:bodyPr/>
                    <a:lstStyle/>
                    <a:p>
                      <a:endParaRPr lang="en-US" sz="1600" dirty="0">
                        <a:solidFill>
                          <a:srgbClr val="FF0000"/>
                        </a:solidFill>
                        <a:latin typeface="Arial"/>
                        <a:cs typeface="Arial"/>
                      </a:endParaRPr>
                    </a:p>
                  </a:txBody>
                  <a:tcPr marL="91445" marR="91445" marT="45717" marB="45717">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36336581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noFill/>
        </p:spPr>
        <p:txBody>
          <a:bodyPr lIns="115888" tIns="57150" rIns="115888" bIns="57150" anchor="ctr"/>
          <a:lstStyle/>
          <a:p>
            <a:pPr>
              <a:lnSpc>
                <a:spcPct val="90000"/>
              </a:lnSpc>
            </a:pPr>
            <a:r>
              <a:rPr lang="en-US">
                <a:latin typeface="Arial" charset="0"/>
              </a:rPr>
              <a:t>Course Agenda - Day 3</a:t>
            </a:r>
          </a:p>
        </p:txBody>
      </p:sp>
      <p:sp>
        <p:nvSpPr>
          <p:cNvPr id="2" name="Content Placeholder 1"/>
          <p:cNvSpPr>
            <a:spLocks noGrp="1"/>
          </p:cNvSpPr>
          <p:nvPr>
            <p:ph idx="1"/>
          </p:nvPr>
        </p:nvSpPr>
        <p:spPr/>
        <p:txBody>
          <a:bodyPr>
            <a:normAutofit/>
          </a:bodyPr>
          <a:lstStyle/>
          <a:p>
            <a:pPr fontAlgn="base"/>
            <a:r>
              <a:rPr lang="en-US" b="1" dirty="0"/>
              <a:t>8:</a:t>
            </a:r>
            <a:r>
              <a:rPr lang="en-US" b="1" dirty="0" smtClean="0"/>
              <a:t>00</a:t>
            </a:r>
            <a:r>
              <a:rPr lang="en-US" dirty="0" smtClean="0"/>
              <a:t>	Continental </a:t>
            </a:r>
            <a:r>
              <a:rPr lang="en-US" dirty="0"/>
              <a:t>breakfast</a:t>
            </a:r>
          </a:p>
          <a:p>
            <a:pPr fontAlgn="base"/>
            <a:r>
              <a:rPr lang="en-US" b="1" dirty="0"/>
              <a:t>8:</a:t>
            </a:r>
            <a:r>
              <a:rPr lang="en-US" b="1" dirty="0" smtClean="0"/>
              <a:t>15</a:t>
            </a:r>
            <a:r>
              <a:rPr lang="en-US" dirty="0" smtClean="0"/>
              <a:t>	Class </a:t>
            </a:r>
            <a:r>
              <a:rPr lang="en-US" dirty="0"/>
              <a:t>data feedback</a:t>
            </a:r>
          </a:p>
          <a:p>
            <a:pPr fontAlgn="base"/>
            <a:r>
              <a:rPr lang="en-US" b="1" dirty="0"/>
              <a:t>9:</a:t>
            </a:r>
            <a:r>
              <a:rPr lang="en-US" b="1" dirty="0" smtClean="0"/>
              <a:t>00</a:t>
            </a:r>
            <a:r>
              <a:rPr lang="en-US" dirty="0" smtClean="0"/>
              <a:t>	</a:t>
            </a:r>
            <a:r>
              <a:rPr lang="en-US" dirty="0" smtClean="0">
                <a:hlinkClick r:id="rId3" action="ppaction://hlinkpres?slideindex=1&amp;slidetitle="/>
              </a:rPr>
              <a:t>L6</a:t>
            </a:r>
            <a:r>
              <a:rPr lang="en-US" dirty="0">
                <a:hlinkClick r:id="rId3" action="ppaction://hlinkpres?slideindex=1&amp;slidetitle="/>
              </a:rPr>
              <a:t>: Understanding and Improving Quality Performance</a:t>
            </a:r>
            <a:endParaRPr lang="en-US" dirty="0"/>
          </a:p>
          <a:p>
            <a:pPr fontAlgn="base"/>
            <a:r>
              <a:rPr lang="en-US" b="1" dirty="0"/>
              <a:t>10:</a:t>
            </a:r>
            <a:r>
              <a:rPr lang="en-US" b="1" dirty="0" smtClean="0"/>
              <a:t>15</a:t>
            </a:r>
            <a:r>
              <a:rPr lang="en-US" dirty="0" smtClean="0"/>
              <a:t>	Break</a:t>
            </a:r>
            <a:endParaRPr lang="en-US" dirty="0"/>
          </a:p>
          <a:p>
            <a:pPr fontAlgn="base"/>
            <a:r>
              <a:rPr lang="en-US" b="1" dirty="0"/>
              <a:t>10:</a:t>
            </a:r>
            <a:r>
              <a:rPr lang="en-US" b="1" dirty="0" smtClean="0"/>
              <a:t>30</a:t>
            </a:r>
            <a:r>
              <a:rPr lang="en-US" dirty="0" smtClean="0"/>
              <a:t>	</a:t>
            </a:r>
            <a:r>
              <a:rPr lang="en-US" dirty="0" smtClean="0">
                <a:hlinkClick r:id="rId4" action="ppaction://hlinkpres?slideindex=1&amp;slidetitle="/>
              </a:rPr>
              <a:t>L7</a:t>
            </a:r>
            <a:r>
              <a:rPr lang="en-US" dirty="0">
                <a:hlinkClick r:id="rId4" action="ppaction://hlinkpres?slideindex=1&amp;slidetitle="/>
              </a:rPr>
              <a:t>: Planning and Tracking Quality</a:t>
            </a:r>
            <a:endParaRPr lang="en-US" dirty="0"/>
          </a:p>
          <a:p>
            <a:pPr fontAlgn="base"/>
            <a:r>
              <a:rPr lang="en-US" b="1" dirty="0"/>
              <a:t>11:</a:t>
            </a:r>
            <a:r>
              <a:rPr lang="en-US" b="1" dirty="0" smtClean="0"/>
              <a:t>30</a:t>
            </a:r>
            <a:r>
              <a:rPr lang="en-US" dirty="0" smtClean="0"/>
              <a:t>	Lab </a:t>
            </a:r>
            <a:r>
              <a:rPr lang="en-US" dirty="0"/>
              <a:t>session</a:t>
            </a:r>
          </a:p>
          <a:p>
            <a:pPr eaLnBrk="0" fontAlgn="base" hangingPunct="0"/>
            <a:r>
              <a:rPr lang="en-US" dirty="0" smtClean="0"/>
              <a:t>	• </a:t>
            </a:r>
            <a:r>
              <a:rPr lang="en-US" dirty="0" smtClean="0">
                <a:hlinkClick r:id="rId5" action="ppaction://hlinkfile"/>
              </a:rPr>
              <a:t>Program </a:t>
            </a:r>
            <a:r>
              <a:rPr lang="en-US" dirty="0">
                <a:hlinkClick r:id="rId5" action="ppaction://hlinkfile"/>
              </a:rPr>
              <a:t>7 Assignment</a:t>
            </a:r>
            <a:endParaRPr lang="en-US" dirty="0"/>
          </a:p>
          <a:p>
            <a:pPr fontAlgn="base"/>
            <a:r>
              <a:rPr lang="en-US" b="1" dirty="0"/>
              <a:t>12:</a:t>
            </a:r>
            <a:r>
              <a:rPr lang="en-US" b="1" dirty="0" smtClean="0"/>
              <a:t>00</a:t>
            </a:r>
            <a:r>
              <a:rPr lang="en-US" dirty="0" smtClean="0"/>
              <a:t>	Lunch</a:t>
            </a:r>
            <a:endParaRPr lang="en-US" dirty="0"/>
          </a:p>
          <a:p>
            <a:pPr fontAlgn="base"/>
            <a:r>
              <a:rPr lang="en-US" b="1" dirty="0"/>
              <a:t>1:</a:t>
            </a:r>
            <a:r>
              <a:rPr lang="en-US" b="1" dirty="0" smtClean="0"/>
              <a:t>00</a:t>
            </a:r>
            <a:r>
              <a:rPr lang="en-US" dirty="0" smtClean="0"/>
              <a:t>	Lab </a:t>
            </a:r>
            <a:r>
              <a:rPr lang="en-US" dirty="0"/>
              <a:t>session (continued)</a:t>
            </a:r>
          </a:p>
          <a:p>
            <a:endParaRPr lang="en-US" dirty="0"/>
          </a:p>
        </p:txBody>
      </p:sp>
    </p:spTree>
    <p:extLst>
      <p:ext uri="{BB962C8B-B14F-4D97-AF65-F5344CB8AC3E}">
        <p14:creationId xmlns:p14="http://schemas.microsoft.com/office/powerpoint/2010/main" val="42895558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SEI_CMU_1Line_2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ctangle 1"/>
          <p:cNvSpPr/>
          <p:nvPr/>
        </p:nvSpPr>
        <p:spPr>
          <a:xfrm>
            <a:off x="0" y="0"/>
            <a:ext cx="2573480" cy="228600"/>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83717721"/>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81</TotalTime>
  <Words>432</Words>
  <Application>Microsoft Office PowerPoint</Application>
  <PresentationFormat>On-screen Show (4:3)</PresentationFormat>
  <Paragraphs>78</Paragraphs>
  <Slides>6</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MS PGothic</vt:lpstr>
      <vt:lpstr>Arial</vt:lpstr>
      <vt:lpstr>Calibri</vt:lpstr>
      <vt:lpstr>PSP Template</vt:lpstr>
      <vt:lpstr>PSP Advanced Day Three Agenda </vt:lpstr>
      <vt:lpstr>PowerPoint Presentation</vt:lpstr>
      <vt:lpstr>Class Discussion</vt:lpstr>
      <vt:lpstr>Class Data Review</vt:lpstr>
      <vt:lpstr>Course Agenda - Day 3</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23</cp:revision>
  <cp:lastPrinted>2015-11-05T19:18:24Z</cp:lastPrinted>
  <dcterms:created xsi:type="dcterms:W3CDTF">2016-03-14T18:33:10Z</dcterms:created>
  <dcterms:modified xsi:type="dcterms:W3CDTF">2018-09-06T00:14:33Z</dcterms:modified>
</cp:coreProperties>
</file>